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708" r:id="rId2"/>
  </p:sldMasterIdLst>
  <p:notesMasterIdLst>
    <p:notesMasterId r:id="rId30"/>
  </p:notesMasterIdLst>
  <p:handoutMasterIdLst>
    <p:handoutMasterId r:id="rId31"/>
  </p:handoutMasterIdLst>
  <p:sldIdLst>
    <p:sldId id="256" r:id="rId3"/>
    <p:sldId id="292" r:id="rId4"/>
    <p:sldId id="278" r:id="rId5"/>
    <p:sldId id="281" r:id="rId6"/>
    <p:sldId id="300" r:id="rId7"/>
    <p:sldId id="301" r:id="rId8"/>
    <p:sldId id="302" r:id="rId9"/>
    <p:sldId id="303" r:id="rId10"/>
    <p:sldId id="304" r:id="rId11"/>
    <p:sldId id="282" r:id="rId12"/>
    <p:sldId id="284" r:id="rId13"/>
    <p:sldId id="285" r:id="rId14"/>
    <p:sldId id="286" r:id="rId15"/>
    <p:sldId id="296" r:id="rId16"/>
    <p:sldId id="263" r:id="rId17"/>
    <p:sldId id="289" r:id="rId18"/>
    <p:sldId id="294" r:id="rId19"/>
    <p:sldId id="290" r:id="rId20"/>
    <p:sldId id="291" r:id="rId21"/>
    <p:sldId id="287" r:id="rId22"/>
    <p:sldId id="310" r:id="rId23"/>
    <p:sldId id="314" r:id="rId24"/>
    <p:sldId id="309" r:id="rId25"/>
    <p:sldId id="312" r:id="rId26"/>
    <p:sldId id="308" r:id="rId27"/>
    <p:sldId id="311" r:id="rId28"/>
    <p:sldId id="297" r:id="rId29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59" autoAdjust="0"/>
    <p:restoredTop sz="94660"/>
  </p:normalViewPr>
  <p:slideViewPr>
    <p:cSldViewPr>
      <p:cViewPr>
        <p:scale>
          <a:sx n="100" d="100"/>
          <a:sy n="100" d="100"/>
        </p:scale>
        <p:origin x="-594" y="-1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01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87" y="0"/>
            <a:ext cx="2945500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B131-7DDD-4306-BEDC-31B442228BAC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501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87" y="9428323"/>
            <a:ext cx="2945500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9489C-A312-45F1-864F-2F3BACD2D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53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153" tIns="46077" rIns="92153" bIns="46077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53" tIns="46077" rIns="92153" bIns="46077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0443" y="3"/>
            <a:ext cx="2944085" cy="494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702" tIns="47165" rIns="90702" bIns="47165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9546" algn="l"/>
                <a:tab pos="1459093" algn="l"/>
                <a:tab pos="2188639" algn="l"/>
                <a:tab pos="2918186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769" y="4715154"/>
            <a:ext cx="5436567" cy="4465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702" tIns="47165" rIns="90702" bIns="4716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53" tIns="46077" rIns="92153" bIns="46077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702" tIns="47165" rIns="90702" bIns="47165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9546" algn="l"/>
                <a:tab pos="1459093" algn="l"/>
                <a:tab pos="2188639" algn="l"/>
                <a:tab pos="2918186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BB9769E-E4A7-411F-A828-221EDA447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81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15C2317-B002-41F5-A082-7FEFB129998C}" type="slidenum">
              <a:rPr lang="ru-RU" smtClean="0">
                <a:latin typeface="Calibri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702" tIns="47165" rIns="90702" bIns="47165" anchor="b"/>
          <a:lstStyle/>
          <a:p>
            <a:pPr algn="r">
              <a:tabLst>
                <a:tab pos="0" algn="l"/>
                <a:tab pos="921532" algn="l"/>
                <a:tab pos="1843065" algn="l"/>
                <a:tab pos="2764597" algn="l"/>
                <a:tab pos="3686129" algn="l"/>
                <a:tab pos="4607662" algn="l"/>
                <a:tab pos="5529194" algn="l"/>
                <a:tab pos="6450726" algn="l"/>
                <a:tab pos="7372259" algn="l"/>
                <a:tab pos="8293791" algn="l"/>
                <a:tab pos="9215323" algn="l"/>
                <a:tab pos="10136856" algn="l"/>
              </a:tabLst>
            </a:pPr>
            <a:fld id="{D089FF68-0A33-4CE9-A715-B03D4719E9D0}" type="slidenum">
              <a:rPr lang="ru-RU" sz="1200">
                <a:solidFill>
                  <a:srgbClr val="000000"/>
                </a:solidFill>
                <a:latin typeface="Calibri" pitchFamily="34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921532" algn="l"/>
                  <a:tab pos="1843065" algn="l"/>
                  <a:tab pos="2764597" algn="l"/>
                  <a:tab pos="3686129" algn="l"/>
                  <a:tab pos="4607662" algn="l"/>
                  <a:tab pos="5529194" algn="l"/>
                  <a:tab pos="6450726" algn="l"/>
                  <a:tab pos="7372259" algn="l"/>
                  <a:tab pos="8293791" algn="l"/>
                  <a:tab pos="9215323" algn="l"/>
                  <a:tab pos="10136856" algn="l"/>
                </a:tabLs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5"/>
            <a:ext cx="5438140" cy="4466987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21532" algn="l"/>
                <a:tab pos="1843065" algn="l"/>
                <a:tab pos="2764597" algn="l"/>
                <a:tab pos="3686129" algn="l"/>
                <a:tab pos="4607662" algn="l"/>
                <a:tab pos="5529194" algn="l"/>
                <a:tab pos="6450726" algn="l"/>
                <a:tab pos="7372259" algn="l"/>
                <a:tab pos="8293791" algn="l"/>
                <a:tab pos="9215323" algn="l"/>
                <a:tab pos="10136856" algn="l"/>
              </a:tabLst>
            </a:pPr>
            <a:endParaRPr lang="ru-RU" dirty="0" smtClean="0">
              <a:latin typeface="Calibri" pitchFamily="34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0B231BB-DCFF-4FAF-93AC-4A8808216F2F}" type="slidenum">
              <a:rPr lang="ru-RU" smtClean="0">
                <a:latin typeface="Calibri" pitchFamily="34" charset="0"/>
              </a:rPr>
              <a:pPr>
                <a:buFont typeface="Times New Roman" pitchFamily="18" charset="0"/>
                <a:buNone/>
              </a:pPr>
              <a:t>15</a:t>
            </a:fld>
            <a:endParaRPr lang="ru-RU" smtClean="0">
              <a:latin typeface="Calibri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5"/>
            <a:ext cx="5438140" cy="456866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A24F-BB84-4DEA-8F72-669B6CE5B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A6948-33DB-4174-9025-1D18171AD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019175"/>
            <a:ext cx="2055813" cy="5553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19175"/>
            <a:ext cx="6019800" cy="5553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103F5-EFA0-4747-8081-C939542D8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F4A3-6315-45A5-8486-C071FB0E4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6A593B-601E-491A-89A5-B01243AFB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963362-1198-4C38-8A21-3C398E5BA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114B8B-7834-4113-92D0-BEFC027E6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FC9994-41B7-4459-94A1-198E86A9F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CA3921-0055-4930-A5A1-C01F20391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B99B29-5390-439F-8968-5C2FB0A27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1027F7-7DC6-4652-8DEC-5AD557ABC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2C227-9271-4DE2-AB7B-6A94EAE2A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1A0985-FCF7-4951-B2B2-C81C02EA5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7514E2-83C8-457B-ACD6-1B83527FF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017A8C-E2E6-4A7E-8276-EB44A2BA6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5B849-046C-47F9-BD89-EEB92772E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7013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2249488"/>
            <a:ext cx="4038600" cy="4322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AE90C-CA60-4075-8FFF-5D071B9F6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C1CA0-4917-4B81-9275-8E7FEC089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9A355-7A48-4DEB-8627-24C5C2384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89C07-A446-4215-854F-6777324B5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71C04-C2E9-48EA-AA4D-9CB48BF81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36E44-898C-4F49-AA79-CC1759487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7607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66713"/>
            <a:ext cx="9144000" cy="84137"/>
          </a:xfrm>
          <a:prstGeom prst="rect">
            <a:avLst/>
          </a:prstGeom>
          <a:solidFill>
            <a:srgbClr val="43808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2445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07975"/>
            <a:ext cx="9144000" cy="92075"/>
          </a:xfrm>
          <a:prstGeom prst="rect">
            <a:avLst/>
          </a:prstGeom>
          <a:solidFill>
            <a:srgbClr val="43808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rgbClr val="43808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 flipV="1">
            <a:off x="5410200" y="438150"/>
            <a:ext cx="3733800" cy="180975"/>
          </a:xfrm>
          <a:prstGeom prst="rect">
            <a:avLst/>
          </a:prstGeom>
          <a:solidFill>
            <a:srgbClr val="43808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2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4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16"/>
          <p:cNvSpPr>
            <a:spLocks noGrp="1" noChangeArrowheads="1"/>
          </p:cNvSpPr>
          <p:nvPr>
            <p:ph type="dt"/>
          </p:nvPr>
        </p:nvSpPr>
        <p:spPr bwMode="auto">
          <a:xfrm>
            <a:off x="6586538" y="612775"/>
            <a:ext cx="9556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</a:tabLst>
              <a:defRPr sz="800">
                <a:solidFill>
                  <a:srgbClr val="438086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8174038" y="-92075"/>
            <a:ext cx="760412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8F961D2-44E9-40D7-B111-7B44D6016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257800" y="612775"/>
            <a:ext cx="132556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itchFamily="32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itchFamily="32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itchFamily="32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424456"/>
          </a:solidFill>
          <a:latin typeface="Trebuchet MS" pitchFamily="32" charset="0"/>
          <a:ea typeface="DejaVu Sans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DejaVu Sans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DejaVu Sans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DejaVu Sans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424456"/>
          </a:solidFill>
          <a:latin typeface="Trebuchet MS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438086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53548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53548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A04DA3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A04DA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7607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DA44396B-2640-4413-B5B4-8283B1EBA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547813" y="2997200"/>
            <a:ext cx="66929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000" b="1" i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Психологическая </a:t>
            </a:r>
            <a:br>
              <a:rPr lang="ru-RU" sz="6000" b="1" i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 к ГИА</a:t>
            </a:r>
            <a:br>
              <a:rPr lang="ru-RU" sz="6000" b="1" i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b="1" i="1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8353425" cy="86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  <a:tabLst>
                <a:tab pos="6350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</a:pPr>
            <a:endParaRPr lang="ru-RU" sz="2400">
              <a:solidFill>
                <a:srgbClr val="424456"/>
              </a:solidFill>
              <a:latin typeface="Georgia" pitchFamily="18" charset="0"/>
              <a:ea typeface="DejaVu Sans" charset="0"/>
              <a:cs typeface="DejaVu Sans" charset="0"/>
            </a:endParaRPr>
          </a:p>
          <a:p>
            <a:pPr>
              <a:spcBef>
                <a:spcPts val="300"/>
              </a:spcBef>
              <a:tabLst>
                <a:tab pos="63500" algn="l"/>
                <a:tab pos="866775" algn="l"/>
                <a:tab pos="1781175" algn="l"/>
                <a:tab pos="2695575" algn="l"/>
                <a:tab pos="3609975" algn="l"/>
                <a:tab pos="4524375" algn="l"/>
                <a:tab pos="5438775" algn="l"/>
                <a:tab pos="6353175" algn="l"/>
                <a:tab pos="7267575" algn="l"/>
                <a:tab pos="8181975" algn="l"/>
                <a:tab pos="9096375" algn="l"/>
                <a:tab pos="10010775" algn="l"/>
              </a:tabLst>
            </a:pPr>
            <a:endParaRPr lang="ru-RU" sz="2400">
              <a:solidFill>
                <a:srgbClr val="424456"/>
              </a:solidFill>
              <a:latin typeface="Georgia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4211638" y="33337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D60093"/>
                </a:solidFill>
                <a:latin typeface="Monotype Corsiva" pitchFamily="66" charset="0"/>
                <a:cs typeface="Times New Roman" pitchFamily="18" charset="0"/>
              </a:rPr>
              <a:t>Если не можешь </a:t>
            </a:r>
            <a:br>
              <a:rPr lang="ru-RU" sz="3600" b="1" i="1">
                <a:solidFill>
                  <a:srgbClr val="D60093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i="1">
                <a:solidFill>
                  <a:srgbClr val="D60093"/>
                </a:solidFill>
                <a:latin typeface="Monotype Corsiva" pitchFamily="66" charset="0"/>
                <a:cs typeface="Times New Roman" pitchFamily="18" charset="0"/>
              </a:rPr>
              <a:t>изменить ситуацию,</a:t>
            </a: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D60093"/>
                </a:solidFill>
                <a:latin typeface="Monotype Corsiva" pitchFamily="66" charset="0"/>
                <a:cs typeface="Times New Roman" pitchFamily="18" charset="0"/>
              </a:rPr>
              <a:t>Измени отношение к ней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042989" y="4572001"/>
            <a:ext cx="6714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400" b="1" i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42" name="Picture 7" descr="J032687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260350"/>
            <a:ext cx="17938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042988" y="474663"/>
            <a:ext cx="7850187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D60093"/>
                </a:solidFill>
                <a:ea typeface="DejaVu Sans" charset="0"/>
                <a:cs typeface="DejaVu Sans" charset="0"/>
              </a:rPr>
              <a:t>Перед экзаменом или во время него выпейте несколько глотков воды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>
                <a:solidFill>
                  <a:srgbClr val="002060"/>
                </a:solidFill>
                <a:ea typeface="DejaVu Sans" charset="0"/>
                <a:cs typeface="DejaVu Sans" charset="0"/>
              </a:rPr>
              <a:t>Во время стресса происходит сильное обезвоживание организма. Это связано с тем, что нервные процессы происходят на основе электрохимических реакций, а для них необходимо достаточное количество жидкости. Ее недостаток резко снижает скорость нервных процессов.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>
                <a:solidFill>
                  <a:srgbClr val="002060"/>
                </a:solidFill>
                <a:ea typeface="DejaVu Sans" charset="0"/>
                <a:cs typeface="DejaVu Sans" charset="0"/>
              </a:rPr>
              <a:t>В антистрессовых целях воду пьют за 20 минут до или через 30 минут после еды.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>
                <a:solidFill>
                  <a:srgbClr val="002060"/>
                </a:solidFill>
                <a:ea typeface="DejaVu Sans" charset="0"/>
                <a:cs typeface="DejaVu Sans" charset="0"/>
              </a:rPr>
              <a:t>Лучше всего подходит минеральная вода, так как она содержит ионы калия или натрия, участвующие в электрохимических реакциях.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>
                <a:solidFill>
                  <a:srgbClr val="002060"/>
                </a:solidFill>
                <a:ea typeface="DejaVu Sans" charset="0"/>
                <a:cs typeface="DejaVu Sans" charset="0"/>
              </a:rPr>
              <a:t>Можно пить просто чистую воду или зеленый чай.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>
                <a:solidFill>
                  <a:srgbClr val="002060"/>
                </a:solidFill>
                <a:ea typeface="DejaVu Sans" charset="0"/>
                <a:cs typeface="DejaVu Sans" charset="0"/>
              </a:rPr>
              <a:t>Все остальные напитки с этой точки зрения бесполезны или вредны.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403350" y="260350"/>
            <a:ext cx="74168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D60093"/>
                </a:solidFill>
                <a:ea typeface="DejaVu Sans" charset="0"/>
                <a:cs typeface="DejaVu Sans" charset="0"/>
              </a:rPr>
              <a:t>Зевота – зарядка для мозга! </a:t>
            </a:r>
            <a:endParaRPr lang="ru-RU" sz="2400">
              <a:solidFill>
                <a:srgbClr val="002060"/>
              </a:solidFill>
              <a:ea typeface="DejaVu Sans" charset="0"/>
              <a:cs typeface="DejaVu Sans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>
                <a:solidFill>
                  <a:srgbClr val="002060"/>
                </a:solidFill>
                <a:ea typeface="DejaVu Sans" charset="0"/>
                <a:cs typeface="DejaVu Sans" charset="0"/>
              </a:rPr>
              <a:t>Когда вы зеваете, ваши лицевые мускулы сильно сокращаются, а затем расслабляются, что вызывает приток богатой кислородом крови в префронтальную кору мозга. 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solidFill>
                  <a:srgbClr val="002060"/>
                </a:solidFill>
                <a:ea typeface="DejaVu Sans" charset="0"/>
                <a:cs typeface="DejaVu Sans" charset="0"/>
              </a:rPr>
              <a:t>Это участки мозга, которые отвечают за планирование, организацию, принятие решений и еще за множество других функций, связанных с человеческой активностью.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>
                <a:solidFill>
                  <a:srgbClr val="002060"/>
                </a:solidFill>
                <a:ea typeface="DejaVu Sans" charset="0"/>
                <a:cs typeface="DejaVu Sans" charset="0"/>
              </a:rPr>
              <a:t>Как правильно зевать? Во время зевка обеими руками массировать круговыми движениями сухожилия (около ушей), соединяющие нижнюю и верхнюю челюсти. В этих местах находится большое количество нервных волокон. Для того чтобы оградить свой организм от кислородного голодания, достаточно 3–5 зевков.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1187450" y="476250"/>
            <a:ext cx="7705725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D60093"/>
                </a:solidFill>
                <a:ea typeface="DejaVu Sans" charset="0"/>
                <a:cs typeface="DejaVu Sans" charset="0"/>
              </a:rPr>
              <a:t>Поможет дыхательная гимнастика!</a:t>
            </a:r>
          </a:p>
          <a:p>
            <a:r>
              <a:rPr lang="ru-RU" sz="3200" b="1">
                <a:solidFill>
                  <a:srgbClr val="D60093"/>
                </a:solidFill>
                <a:ea typeface="DejaVu Sans" charset="0"/>
                <a:cs typeface="DejaVu Sans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b="1">
                <a:solidFill>
                  <a:srgbClr val="002060"/>
                </a:solidFill>
                <a:ea typeface="DejaVu Sans" charset="0"/>
                <a:cs typeface="DejaVu Sans" charset="0"/>
              </a:rPr>
              <a:t>Успокаивающее дыхание – </a:t>
            </a:r>
          </a:p>
          <a:p>
            <a:pPr algn="just"/>
            <a:r>
              <a:rPr lang="ru-RU" sz="3200">
                <a:solidFill>
                  <a:srgbClr val="002060"/>
                </a:solidFill>
                <a:ea typeface="DejaVu Sans" charset="0"/>
                <a:cs typeface="DejaVu Sans" charset="0"/>
              </a:rPr>
              <a:t>выдох в два раза длиннее вдоха. </a:t>
            </a:r>
          </a:p>
          <a:p>
            <a:pPr algn="just"/>
            <a:endParaRPr lang="ru-RU" sz="3200">
              <a:solidFill>
                <a:srgbClr val="002060"/>
              </a:solidFill>
              <a:ea typeface="DejaVu Sans" charset="0"/>
              <a:cs typeface="DejaVu Sans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200" b="1">
                <a:solidFill>
                  <a:srgbClr val="002060"/>
                </a:solidFill>
                <a:ea typeface="DejaVu Sans" charset="0"/>
                <a:cs typeface="DejaVu Sans" charset="0"/>
              </a:rPr>
              <a:t>Мобилизующее дыхание – </a:t>
            </a:r>
            <a:endParaRPr lang="ru-RU" sz="3200">
              <a:solidFill>
                <a:srgbClr val="002060"/>
              </a:solidFill>
              <a:ea typeface="DejaVu Sans" charset="0"/>
              <a:cs typeface="DejaVu Sans" charset="0"/>
            </a:endParaRPr>
          </a:p>
          <a:p>
            <a:pPr algn="just"/>
            <a:r>
              <a:rPr lang="ru-RU" sz="3200">
                <a:solidFill>
                  <a:srgbClr val="002060"/>
                </a:solidFill>
                <a:ea typeface="DejaVu Sans" charset="0"/>
                <a:cs typeface="DejaVu Sans" charset="0"/>
              </a:rPr>
              <a:t>вдох в два раза длиннее выдоха. </a:t>
            </a:r>
          </a:p>
          <a:p>
            <a:pPr algn="just"/>
            <a:r>
              <a:rPr lang="ru-RU" sz="3200">
                <a:solidFill>
                  <a:srgbClr val="002060"/>
                </a:solidFill>
                <a:ea typeface="DejaVu Sans" charset="0"/>
                <a:cs typeface="DejaVu Sans" charset="0"/>
              </a:rPr>
              <a:t>В случае сильного напряжения нужно перед началом экзамена применять технику успокаивающего дыхания в течение нескольких минут.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042988" y="0"/>
            <a:ext cx="7850187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2060"/>
              </a:solidFill>
              <a:ea typeface="DejaVu Sans" charset="0"/>
              <a:cs typeface="DejaVu Sans" charset="0"/>
            </a:endParaRPr>
          </a:p>
          <a:p>
            <a:pPr algn="just"/>
            <a:r>
              <a:rPr lang="ru-RU" b="1">
                <a:solidFill>
                  <a:srgbClr val="002060"/>
                </a:solidFill>
                <a:ea typeface="DejaVu Sans" charset="0"/>
                <a:cs typeface="DejaVu Sans" charset="0"/>
              </a:rPr>
              <a:t>Если обстановка вокруг накалена и вы чувствуете, что теряете самообладание, этот комплекс можно выполнить прямо на месте, за столом, практически незаметно для окружающих. </a:t>
            </a:r>
          </a:p>
          <a:p>
            <a:pPr algn="just"/>
            <a:endParaRPr lang="ru-RU" b="1">
              <a:solidFill>
                <a:srgbClr val="002060"/>
              </a:solidFill>
              <a:ea typeface="DejaVu Sans" charset="0"/>
              <a:cs typeface="DejaVu Sans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ea typeface="DejaVu Sans" charset="0"/>
                <a:cs typeface="DejaVu Sans" charset="0"/>
              </a:rPr>
              <a:t>Так сильно, как можете, напрягите пальцы ног. Затем расслабьте их. 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ea typeface="DejaVu Sans" charset="0"/>
                <a:cs typeface="DejaVu Sans" charset="0"/>
              </a:rPr>
              <a:t>Напрягите и расслабьте ступни ног и лодыжки. 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ea typeface="DejaVu Sans" charset="0"/>
                <a:cs typeface="DejaVu Sans" charset="0"/>
              </a:rPr>
              <a:t>Напрягите и расслабьте икры. 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ea typeface="DejaVu Sans" charset="0"/>
                <a:cs typeface="DejaVu Sans" charset="0"/>
              </a:rPr>
              <a:t>Напрягите и расслабьте колени. 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ea typeface="DejaVu Sans" charset="0"/>
                <a:cs typeface="DejaVu Sans" charset="0"/>
              </a:rPr>
              <a:t>Напрягите и расслабьте бедра. 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ea typeface="DejaVu Sans" charset="0"/>
                <a:cs typeface="DejaVu Sans" charset="0"/>
              </a:rPr>
              <a:t>Напрягите и расслабьте живот. 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ea typeface="DejaVu Sans" charset="0"/>
                <a:cs typeface="DejaVu Sans" charset="0"/>
              </a:rPr>
              <a:t>Расслабьте спину и плечи. 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ea typeface="DejaVu Sans" charset="0"/>
                <a:cs typeface="DejaVu Sans" charset="0"/>
              </a:rPr>
              <a:t>Расслабьте кисти рук. 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ea typeface="DejaVu Sans" charset="0"/>
                <a:cs typeface="DejaVu Sans" charset="0"/>
              </a:rPr>
              <a:t>Расслабьте предплечья. 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ea typeface="DejaVu Sans" charset="0"/>
                <a:cs typeface="DejaVu Sans" charset="0"/>
              </a:rPr>
              <a:t>Расслабьте шею. 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ea typeface="DejaVu Sans" charset="0"/>
                <a:cs typeface="DejaVu Sans" charset="0"/>
              </a:rPr>
              <a:t>Расслабьте лицевые мышцы.</a:t>
            </a: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2060"/>
                </a:solidFill>
                <a:ea typeface="DejaVu Sans" charset="0"/>
                <a:cs typeface="DejaVu Sans" charset="0"/>
              </a:rPr>
              <a:t>Посидите спокойно несколько минут, наслаждаясь полным покоем. Когда вам покажется, что медленно плывете, — вы полностью расслабились. </a:t>
            </a:r>
          </a:p>
          <a:p>
            <a:endParaRPr lang="ru-RU">
              <a:solidFill>
                <a:srgbClr val="002060"/>
              </a:solidFill>
              <a:ea typeface="DejaVu Sans" charset="0"/>
              <a:cs typeface="DejaVu Sans" charset="0"/>
            </a:endParaRPr>
          </a:p>
          <a:p>
            <a:r>
              <a:rPr lang="ru-RU" sz="2000" b="1">
                <a:solidFill>
                  <a:srgbClr val="002060"/>
                </a:solidFill>
                <a:ea typeface="DejaVu Sans" charset="0"/>
                <a:cs typeface="DejaVu Sans" charset="0"/>
              </a:rPr>
              <a:t>Самомассаж  ушных раковин- массировать область мочек уха в течение 2-3 минут.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71550" y="404813"/>
            <a:ext cx="7874000" cy="626427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i="1" smtClean="0">
                <a:solidFill>
                  <a:srgbClr val="660066"/>
                </a:solidFill>
              </a:rPr>
              <a:t>Упражнение  «Ресурсные образы»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b="1" i="1" smtClean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i="1" smtClean="0">
                <a:solidFill>
                  <a:srgbClr val="003399"/>
                </a:solidFill>
              </a:rPr>
              <a:t>Цель:</a:t>
            </a:r>
            <a:r>
              <a:rPr lang="ru-RU" sz="2400" smtClean="0">
                <a:solidFill>
                  <a:srgbClr val="003399"/>
                </a:solidFill>
              </a:rPr>
              <a:t> научиться использовать воображаемые образы для достижения нервно-мышечного расслабления.</a:t>
            </a:r>
            <a:br>
              <a:rPr lang="ru-RU" sz="2400" smtClean="0">
                <a:solidFill>
                  <a:srgbClr val="003399"/>
                </a:solidFill>
              </a:rPr>
            </a:br>
            <a:endParaRPr lang="ru-RU" sz="2400" smtClean="0">
              <a:solidFill>
                <a:srgbClr val="003399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i="1" smtClean="0">
                <a:solidFill>
                  <a:srgbClr val="000000"/>
                </a:solidFill>
              </a:rPr>
              <a:t>Инструкция:</a:t>
            </a:r>
            <a:r>
              <a:rPr lang="ru-RU" sz="2400" smtClean="0">
                <a:solidFill>
                  <a:srgbClr val="000000"/>
                </a:solidFill>
              </a:rPr>
              <a:t> Вспомните или придумайте место, где вы чувствовали бы себя в безопасности, и вам было бы хорошо и спокойно. Это может быть картина цветущего луга, берег моря, поляны в лесу, освещенной теплым летним солнцем, и т. д. </a:t>
            </a:r>
            <a:br>
              <a:rPr lang="ru-RU" sz="2400" smtClean="0">
                <a:solidFill>
                  <a:srgbClr val="000000"/>
                </a:solidFill>
              </a:rPr>
            </a:br>
            <a:r>
              <a:rPr lang="ru-RU" sz="2400" smtClean="0">
                <a:solidFill>
                  <a:srgbClr val="000000"/>
                </a:solidFill>
              </a:rPr>
              <a:t>Представьте себе, что вы находитесь именно в этом месте. Ощутите запахи, прислушайтесь к шелесту травы или шуму волн, посмотрите вокруг, прикоснитесь к теплой поверхности песка или шершавому стволу сосны. Постарайтесь представить это как можно более четко, в мельчайших деталях. </a:t>
            </a:r>
            <a:br>
              <a:rPr lang="ru-RU" sz="2400" smtClean="0">
                <a:solidFill>
                  <a:srgbClr val="000000"/>
                </a:solidFill>
              </a:rPr>
            </a:br>
            <a:r>
              <a:rPr lang="ru-RU" sz="2400" smtClean="0">
                <a:solidFill>
                  <a:srgbClr val="000000"/>
                </a:solidFill>
              </a:rPr>
              <a:t/>
            </a:r>
            <a:br>
              <a:rPr lang="ru-RU" sz="2400" smtClean="0">
                <a:solidFill>
                  <a:srgbClr val="000000"/>
                </a:solidFill>
              </a:rPr>
            </a:br>
            <a:endParaRPr lang="ru-RU" sz="240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403350" y="333375"/>
            <a:ext cx="61214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Предварительная подготовка к экзаменам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email"/>
          <a:srcRect b="23436"/>
          <a:stretch>
            <a:fillRect/>
          </a:stretch>
        </p:blipFill>
        <p:spPr bwMode="auto">
          <a:xfrm>
            <a:off x="971550" y="1268413"/>
            <a:ext cx="7856538" cy="31686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042988" y="4869160"/>
            <a:ext cx="770572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3-4 - разовое питание, витамины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3" y="0"/>
            <a:ext cx="824440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 l="2678" r="3174"/>
          <a:stretch/>
        </p:blipFill>
        <p:spPr bwMode="auto">
          <a:xfrm>
            <a:off x="1381125" y="908051"/>
            <a:ext cx="4270995" cy="223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 l="4181" t="4591"/>
          <a:stretch/>
        </p:blipFill>
        <p:spPr bwMode="auto">
          <a:xfrm>
            <a:off x="3276600" y="3771900"/>
            <a:ext cx="496780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900113" y="188913"/>
            <a:ext cx="8243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Продукты, улучшающие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7" y="3573016"/>
            <a:ext cx="532859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620688"/>
            <a:ext cx="561657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1187450" y="0"/>
            <a:ext cx="7559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Продукты, улучшающие ПАМЯТЬ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1331913" y="1268413"/>
            <a:ext cx="7488237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2060"/>
                </a:solidFill>
                <a:ea typeface="DejaVu Sans" charset="0"/>
                <a:cs typeface="DejaVu Sans" charset="0"/>
              </a:rPr>
              <a:t>ВАЖНО:</a:t>
            </a:r>
          </a:p>
          <a:p>
            <a:r>
              <a:rPr lang="ru-RU" sz="4000">
                <a:solidFill>
                  <a:srgbClr val="002060"/>
                </a:solidFill>
                <a:ea typeface="DejaVu Sans" charset="0"/>
                <a:cs typeface="DejaVu Sans" charset="0"/>
              </a:rPr>
              <a:t>Последние 12 часов перед экзаменом должны уйти на подготовку организма, а не знаний.</a:t>
            </a:r>
          </a:p>
          <a:p>
            <a:endParaRPr lang="ru-RU" sz="4000">
              <a:solidFill>
                <a:srgbClr val="00206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90000"/>
              </a:lnSpc>
            </a:pPr>
            <a:r>
              <a:rPr lang="ru-RU" sz="3600" b="1">
                <a:solidFill>
                  <a:srgbClr val="000000"/>
                </a:solidFill>
                <a:ea typeface="DejaVu Sans" charset="0"/>
                <a:cs typeface="DejaVu Sans" charset="0"/>
              </a:rPr>
              <a:t> </a:t>
            </a:r>
            <a:endParaRPr lang="ru-RU" sz="2800">
              <a:solidFill>
                <a:srgbClr val="002060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900113" y="620689"/>
            <a:ext cx="8243887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Советы выпускникам</a:t>
            </a:r>
          </a:p>
          <a:p>
            <a:pPr algn="ctr"/>
            <a:r>
              <a:rPr lang="ru-RU" sz="4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4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волнения перед экзаменом</a:t>
            </a:r>
          </a:p>
          <a:p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Страх – «А ВДРУГ НЕ СДАМ». 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Недостаток подготовки.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Волнение близких и окружающих.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93" descr="pencil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9925" y="5013325"/>
            <a:ext cx="1512888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971601" y="260648"/>
            <a:ext cx="6679354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a typeface="DejaVu Sans" charset="0"/>
                <a:cs typeface="DejaVu Sans" charset="0"/>
              </a:rPr>
              <a:t>Как вести себя во время сдачи экзамена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Перед началом работы нужно сосредоточиться, расслабиться и успокоиться. Расслабленная сосредоточенность гораздо эффективнее, чем напряженное, скованное внимание.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Соблюдай правила поведения на экзамене!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 Будь уверен в успехе!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Будь внимателен!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Запланируй два круга!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Читай задание до конца!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Начни с </a:t>
            </a:r>
            <a:r>
              <a:rPr lang="ru-RU" sz="2400" dirty="0" smtClean="0">
                <a:solidFill>
                  <a:srgbClr val="002060"/>
                </a:solidFill>
                <a:ea typeface="DejaVu Sans" charset="0"/>
                <a:cs typeface="DejaVu Sans" charset="0"/>
              </a:rPr>
              <a:t>л</a:t>
            </a:r>
            <a:r>
              <a:rPr lang="en-US" sz="2400" dirty="0" smtClean="0">
                <a:solidFill>
                  <a:srgbClr val="002060"/>
                </a:solidFill>
                <a:ea typeface="DejaVu Sans" charset="0"/>
                <a:cs typeface="DejaVu Sans" charset="0"/>
              </a:rPr>
              <a:t>e</a:t>
            </a:r>
            <a:r>
              <a:rPr lang="ru-RU" sz="2400" dirty="0" err="1" smtClean="0">
                <a:solidFill>
                  <a:srgbClr val="002060"/>
                </a:solidFill>
                <a:ea typeface="DejaVu Sans" charset="0"/>
                <a:cs typeface="DejaVu Sans" charset="0"/>
              </a:rPr>
              <a:t>гкого</a:t>
            </a: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!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Думай только о текущем задании!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Исключай!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Угадывай!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ea typeface="DejaVu Sans" charset="0"/>
                <a:cs typeface="DejaVu Sans" charset="0"/>
              </a:rPr>
              <a:t>Проверяй! </a:t>
            </a:r>
          </a:p>
          <a:p>
            <a:endParaRPr lang="ru-RU" sz="2400" dirty="0">
              <a:solidFill>
                <a:srgbClr val="00206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7" t="51666" r="3907" b="13958"/>
          <a:stretch/>
        </p:blipFill>
        <p:spPr bwMode="auto">
          <a:xfrm>
            <a:off x="6157911" y="3501008"/>
            <a:ext cx="2986089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1331913" y="1268413"/>
            <a:ext cx="7488237" cy="120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dirty="0">
              <a:solidFill>
                <a:srgbClr val="00206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90000"/>
              </a:lnSpc>
            </a:pPr>
            <a:r>
              <a:rPr lang="ru-RU" sz="36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 </a:t>
            </a:r>
            <a:endParaRPr lang="ru-RU" sz="2800" dirty="0">
              <a:solidFill>
                <a:srgbClr val="00206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187624" y="214483"/>
            <a:ext cx="770485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родителям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Родительская помощь экзаменуемому при подготовке к 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Г(И)А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нужна на всех стадиях процесса, т.к. только взрослые смогут правильно организовать режим активности и отдыха своего ребенка, помочь ему преодолеть неуверенность в себе и сдать экзамен с максимально хорошим результатом.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0"/>
            <a:ext cx="7633543" cy="645333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/>
              <a:t>  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Итак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чтобы поддержать ребенка, необходимо: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пираться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сильные стороны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ребенка;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збегать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подчеркивания промахов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ребенка;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роявлять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веру в ребенка, сочувствие к нему, уверенность в его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силах;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оздать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 обстановку дружелюбия и уважения, уметь и хотеть демонстрировать любовь и уважение к ребенку.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1331913" y="1268413"/>
            <a:ext cx="7488237" cy="120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dirty="0">
              <a:solidFill>
                <a:srgbClr val="00206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90000"/>
              </a:lnSpc>
            </a:pPr>
            <a:r>
              <a:rPr lang="ru-RU" sz="36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 </a:t>
            </a:r>
            <a:endParaRPr lang="ru-RU" sz="2800" dirty="0">
              <a:solidFill>
                <a:srgbClr val="00206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187624" y="358059"/>
            <a:ext cx="763284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При подготовке к экзамену родителям рекомендуется наблюдать за режимом дня ребенка, правильным питанием. Следите, чтобы в рационе отсутствовали “стимулирующие” и без того нагруженную нервную систему напитки, такие как кофе, крепкий чай.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Побороть неуверенность помогут положительные эмоции, полученные от занятий хобби или спортом.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Если ребенок хочет прослушивать музыку во время подготовки к экзамену, предоставьте ему такую возможность, но постарайтесь, чтобы это была спокойная фоновая музыка, желательно, без слов.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Родители также должны разъяснить подростку о недопустимости использования  шпаргалок, объясняя, что подобные действия могут привести к аннулированию результатов. </a:t>
            </a:r>
            <a:r>
              <a:rPr lang="ru-RU" sz="2000" dirty="0" smtClean="0">
                <a:solidFill>
                  <a:srgbClr val="7030A0"/>
                </a:solidFill>
              </a:rPr>
              <a:t>Данная беседа может быть также проведена с опорой на собственный опыт.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7030A0"/>
                </a:solidFill>
                <a:latin typeface="Book Antiqua" pitchFamily="18" charset="0"/>
              </a:rPr>
              <a:t>Повторение - мать учения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295400"/>
            <a:ext cx="4800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Основные формулы и определения можно выписать на листочках и повесить над письменным столом, над кроватью, в столовой и т.д.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ru-RU" sz="2600" dirty="0" smtClean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Накануне экзамена обеспечьте ребенку полноценный отдых, он должен отдохнуть и как следует выспаться</a:t>
            </a:r>
          </a:p>
        </p:txBody>
      </p:sp>
      <p:pic>
        <p:nvPicPr>
          <p:cNvPr id="7" name="Picture 4" descr="j0079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35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1331913" y="1268413"/>
            <a:ext cx="7488237" cy="120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dirty="0">
              <a:solidFill>
                <a:srgbClr val="00206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90000"/>
              </a:lnSpc>
            </a:pPr>
            <a:r>
              <a:rPr lang="ru-RU" sz="36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 </a:t>
            </a:r>
            <a:endParaRPr lang="ru-RU" sz="2800" dirty="0">
              <a:solidFill>
                <a:srgbClr val="00206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187624" y="-98661"/>
            <a:ext cx="770485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Рекомендуется репетиция экзамена в домашних условиях. Для этого выберите определенный день, дав ребенку возможность хорошо выспаться накануне. Возьмите демонстрационный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вариант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заданий, приготовьте несколько листов чистой бумаги и огласите “начало экзамена”, определив время на выполнение  в 3-4 часа. Проследите за тем, чтобы ничто не мешало ребенку сосредоточиться.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завершения работы, проанализируйте ошибки, обсудите вместе причину их возникновения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ощущал ребенок в ходе домашнего “пробного” экзамена.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1331913" y="1268413"/>
            <a:ext cx="7488237" cy="120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dirty="0">
              <a:solidFill>
                <a:srgbClr val="002060"/>
              </a:solidFill>
              <a:ea typeface="DejaVu Sans" charset="0"/>
              <a:cs typeface="DejaVu Sans" charset="0"/>
            </a:endParaRPr>
          </a:p>
          <a:p>
            <a:pPr>
              <a:lnSpc>
                <a:spcPct val="90000"/>
              </a:lnSpc>
            </a:pPr>
            <a:r>
              <a:rPr lang="ru-RU" sz="3600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 </a:t>
            </a:r>
            <a:endParaRPr lang="ru-RU" sz="2800" dirty="0">
              <a:solidFill>
                <a:srgbClr val="00206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2"/>
            <a:ext cx="7416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    </a:t>
            </a:r>
            <a:r>
              <a:rPr lang="ru-RU" sz="5400" b="1" dirty="0" smtClean="0">
                <a:solidFill>
                  <a:srgbClr val="D60093"/>
                </a:solidFill>
                <a:latin typeface="Monotype Corsiva" pitchFamily="66" charset="0"/>
              </a:rPr>
              <a:t>Родителям важно помнить о том, что сколько бы баллов не получил их ребенок на экзаменах, не следует осуждать его</a:t>
            </a:r>
            <a:r>
              <a:rPr lang="ru-RU" sz="5400" b="1" dirty="0" smtClean="0">
                <a:solidFill>
                  <a:srgbClr val="D60093"/>
                </a:solidFill>
                <a:latin typeface="Monotype Corsiva" pitchFamily="66" charset="0"/>
              </a:rPr>
              <a:t>.</a:t>
            </a:r>
            <a:endParaRPr lang="ru-RU" sz="5400" b="1" dirty="0" smtClean="0">
              <a:solidFill>
                <a:srgbClr val="D6009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068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ЖЕЛАЮ ВСЕМ УСПЕХА НА ЭКЗАМЕНЕ!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7" descr="J03268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908050"/>
            <a:ext cx="17938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8888" y="793750"/>
          <a:ext cx="7380287" cy="6061710"/>
        </p:xfrm>
        <a:graphic>
          <a:graphicData uri="http://schemas.openxmlformats.org/drawingml/2006/table">
            <a:tbl>
              <a:tblPr/>
              <a:tblGrid>
                <a:gridCol w="3690937"/>
                <a:gridCol w="1162050"/>
                <a:gridCol w="1512888"/>
                <a:gridCol w="1014412"/>
              </a:tblGrid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1.Я хорошо представляю, как проходит  процедура ГИА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Полностью не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1 2 3 4 5 6 7 8 9 10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Абсолютно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2.Полагаю, что смогу правильно распределить время и силы во время ГИА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Полностью не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1 2 3 4 5 6 7 8 9 10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Абсолютно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Я знаю, как выбрать наилучший для меня способ выполнения заданий 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Полностью не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1 2 3 4 5 6 7 8 9 10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Абсолютно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Считаю, что результаты ГИА важны для моего будущего 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Полностью не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1 2 3 4 5 6 7 8 9 10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Абсолютно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Я волнуюсь, когда думаю о предстоящем экзамене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Полностью не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1 2 3 4 5 6 7 8 9 10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Абсолютно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Я знаю, какие задания необходимо выполнить, чтобы получить желаемую оценку 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Полностью не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1 2 3 4 5 6 7 8 9 10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Абсолютно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Думаю, что у ГИА есть свои преимущества 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Полностью не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1 2 3 4 5 6 7 8 9 10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Абсолютно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Считаю, что могу сдать ГИА на высокую оценку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Полностью не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1 2 3 4 5 6 7 8 9 10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Абсолютно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Я знаю, как можно успокоиться  в трудной ситуации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Полностью не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1 2 3 4 5 6 7 8 9 10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Абсолютно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Я понимаю, какие мои качества могут мне помочь при сдаче ГИА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Полностью не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1 2 3 4 5 6 7 8 9 10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Абсолютно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Думаю, что смогу справиться с тревогой на экзамене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Полностью не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1 2 3 4 5 6 7 8 9 10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Абсолютно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 Я достаточно много знаю про ГИА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Полностью не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1 2 3 4 5 6 7 8 9 10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Абсолютно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13.Чувствую, что сдать этот экзамен мне по силам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Полностью не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1 2 3 4 5 6 7 8 9 10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Абсолютно согласен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58" name="TextBox 3"/>
          <p:cNvSpPr txBox="1">
            <a:spLocks noChangeArrowheads="1"/>
          </p:cNvSpPr>
          <p:nvPr/>
        </p:nvSpPr>
        <p:spPr bwMode="auto">
          <a:xfrm>
            <a:off x="1403350" y="659765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ea typeface="DejaVu Sans" charset="0"/>
              <a:cs typeface="DejaVu Sans" charset="0"/>
            </a:endParaRPr>
          </a:p>
        </p:txBody>
      </p:sp>
      <p:sp>
        <p:nvSpPr>
          <p:cNvPr id="16459" name="TextBox 4"/>
          <p:cNvSpPr txBox="1">
            <a:spLocks noChangeArrowheads="1"/>
          </p:cNvSpPr>
          <p:nvPr/>
        </p:nvSpPr>
        <p:spPr bwMode="auto">
          <a:xfrm>
            <a:off x="1042988" y="0"/>
            <a:ext cx="8101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 значимые </a:t>
            </a:r>
            <a:r>
              <a:rPr lang="ru-RU" b="1" u="sng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психологические характеристики,</a:t>
            </a:r>
            <a:r>
              <a:rPr lang="ru-RU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требуются в процессе сдачи ГИА:</a:t>
            </a:r>
            <a:b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>
                <a:solidFill>
                  <a:srgbClr val="42445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0"/>
            <a:ext cx="8329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93" descr="pencil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7" y="5661247"/>
            <a:ext cx="1008485" cy="95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82657"/>
            <a:ext cx="784887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Упражнение на тренировку зрительной памяти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 время просмотра журнала или чтения книги, выберите картинку. Затем закройте глаза и мысленно рисуйте себе данное изображение во всех подробностях. При этом, стараясь вспомнить, вы можете спрашивать себя: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 Что я могу вспомнить из предметов, изображенных на рисунке?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После того, как вы вспомнили все детали, откройте глаза и посмотрите, что оказалось вами не зафиксировано.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93" descr="pencil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7" y="5661247"/>
            <a:ext cx="1008485" cy="95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115616" y="173693"/>
            <a:ext cx="78488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Вспомнить всё!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Возьмите лист бумаги и запишите на нем информацию, касающуюся, например, всех фильмов, которые вы просмотрели за определенный срок или дней рождения всех ваших родственников, лучших друзей.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Это задание можно варьировать, используя любую классифицируемую категорию.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93" descr="pencil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7" y="5661247"/>
            <a:ext cx="1008485" cy="95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115616" y="55089"/>
            <a:ext cx="777686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Упражнение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Ничего лишнего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Обведите все встретившиеся Вам буквы Щ.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ХЗУУЛОРДПВАПУЦЩШГУВФФШОРУЗЩЛЛРЦЮШЦИАПЦНПЕОКУААРЛЛ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ОЛЭХЩЩУГНКРОАЙШНУОРЩГУГУХЗЩГЛДРГУЩШКРАЩШЩШРУЩЗЙЦ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УЦЩШГУВВПШОРНРЗЩОАЩГОАУЗЩГУХЗШГЛДРКУЩШКРАЩШЩГУХЩ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ЗШКРЗЙХХУКШГПАДЩРЫДЮЛРОШНРЗЩОАЩГОАЫЛГПРЩПАЖААЩОГ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ЛАЦХЗУУЛОРДПВАПУЦЩШШГЩГЦЗХЩГЦЦЛЛРЦЮШЦИАПЦНПЕОКУА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ХЗШУХЗШКРЗЙХХУКШХПАДЩРЫДЮЛРОШНРЗЩОАЩГОАЫЛГПРЩРПА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ЩОГРЦЗЩГЦЗХЩГЦЦРРЛЗЦЮШЦИАПЦНПЕОКУААРЛЛАЦХЗУУЛОРДДВ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УВФФШОРУЗЩГУХЗШГЛДРКУЩШКРАЩШЩГУХЗШУХЗШКРЗЙХХУКШГП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РЫДЮЛРОШНРЗЩОАЩГОАЫЛГПРЩПАЖААЩОГРЦЩОАЩГОАЛЛРЦЮH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КШГПАДЩРЫДЮЛРОШНРЗЩОАЩГОАЫЛГПРЩПАЖААЩОГРЦЗЩГЦЗХ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ПЦНПЕОКУААРЛЛАЦХЗУУЛОРДПВАПУЦЩШГУВФФШОРУЗЩГУХЗШГЛД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Это упражнение позволяет развивать умение быстрой фильтрации ненужной информации и концентрации лишь на необходимом.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93" descr="pencil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7" y="5661247"/>
            <a:ext cx="1008485" cy="95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187624" y="86992"/>
            <a:ext cx="756084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Упражнение на запоминание последовательности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Изучите приведенный ниже список слов, после чего закройте его и попытайтесь воспроизвести, соблюдая заданную последовательность.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Лист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Крапинка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Облако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Цвет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Желтый парапет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Квадрат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Полоса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Воробей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Бровь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Осьминог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Тельняшка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93" descr="pencil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327" y="5661247"/>
            <a:ext cx="1008485" cy="95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187624" y="2841592"/>
            <a:ext cx="75608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115616" y="286543"/>
            <a:ext cx="763284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Упражнение на заполнение недостающей информации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Перед вами первые и последние буквы слов. Заполните пропуски так, чтобы получилось нужное слово.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К_______________Р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Р_______________А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П_______________Ь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М_______________Й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О_______________Т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У_______________А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Л_______________Ь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С_______________Й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DejaVu Sans"/>
        <a:cs typeface="DejaVu Sans"/>
      </a:majorFont>
      <a:minorFont>
        <a:latin typeface="Georgia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1271</Words>
  <Application>Microsoft Office PowerPoint</Application>
  <PresentationFormat>Экран (4:3)</PresentationFormat>
  <Paragraphs>187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2_Тема Office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Повторение - мать учения</vt:lpstr>
      <vt:lpstr>Презентация PowerPoint</vt:lpstr>
      <vt:lpstr>Презентация PowerPoint</vt:lpstr>
      <vt:lpstr>ЖЕЛАЮ ВСЕМ УСПЕХА НА ЭКЗАМЕНЕ!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римц</cp:lastModifiedBy>
  <cp:revision>198</cp:revision>
  <cp:lastPrinted>2018-01-19T04:44:40Z</cp:lastPrinted>
  <dcterms:created xsi:type="dcterms:W3CDTF">1601-01-01T00:00:00Z</dcterms:created>
  <dcterms:modified xsi:type="dcterms:W3CDTF">2018-01-31T03:25:38Z</dcterms:modified>
</cp:coreProperties>
</file>